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67" r:id="rId3"/>
    <p:sldId id="256" r:id="rId4"/>
    <p:sldId id="269" r:id="rId5"/>
    <p:sldId id="259" r:id="rId6"/>
    <p:sldId id="261" r:id="rId7"/>
    <p:sldId id="273" r:id="rId8"/>
    <p:sldId id="260" r:id="rId9"/>
    <p:sldId id="262" r:id="rId10"/>
    <p:sldId id="274" r:id="rId11"/>
    <p:sldId id="271" r:id="rId12"/>
    <p:sldId id="270" r:id="rId13"/>
    <p:sldId id="275" r:id="rId14"/>
    <p:sldId id="263" r:id="rId15"/>
    <p:sldId id="281" r:id="rId16"/>
    <p:sldId id="264" r:id="rId17"/>
    <p:sldId id="280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9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3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30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9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6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17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0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6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39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AB58-80ED-4896-879C-3D08EEBD88B1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D546-6E33-43D6-B391-7232275AE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1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сни Эзопа (300 басен) — Juicy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6" y="878579"/>
            <a:ext cx="10116152" cy="49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122363"/>
            <a:ext cx="8305800" cy="506412"/>
          </a:xfrm>
        </p:spPr>
        <p:txBody>
          <a:bodyPr>
            <a:normAutofit fontScale="90000"/>
          </a:bodyPr>
          <a:lstStyle/>
          <a:p>
            <a:r>
              <a:rPr lang="mn-MN" b="1" dirty="0" smtClean="0"/>
              <a:t>ОНОЛ АРГАНУУД: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2550" y="1905000"/>
            <a:ext cx="9315450" cy="4191000"/>
          </a:xfrm>
        </p:spPr>
        <p:txBody>
          <a:bodyPr>
            <a:normAutofit/>
          </a:bodyPr>
          <a:lstStyle/>
          <a:p>
            <a:r>
              <a:rPr lang="mn-MN" dirty="0" smtClean="0"/>
              <a:t>ХАРША УДХАТАЙ ҮГЭНҮҮД: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ХАРА- САГААН, ҮДЭР-ҺҮНИ</a:t>
            </a:r>
          </a:p>
          <a:p>
            <a:r>
              <a:rPr lang="mn-MN" dirty="0" smtClean="0"/>
              <a:t>АДЛИ УДХАТАЙ ҮГЭНҮҮД: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СЭБЭР, ҺАЙХАН, ГОЁ</a:t>
            </a:r>
          </a:p>
          <a:p>
            <a:r>
              <a:rPr lang="mn-MN" dirty="0" smtClean="0"/>
              <a:t>ЖЭШЭЭЛГЭ: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ГЭРЭЙ ХУШАЛТА - ГУРБАЛЖАН </a:t>
            </a:r>
          </a:p>
          <a:p>
            <a:r>
              <a:rPr lang="mn-MN" dirty="0" smtClean="0"/>
              <a:t>БҮХЭЛИ БА ХУБИ: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НЮУР -ХАМАР, АМАН ...</a:t>
            </a:r>
          </a:p>
          <a:p>
            <a:r>
              <a:rPr lang="mn-MN" dirty="0" smtClean="0"/>
              <a:t>ХАМТАДХАЛГА: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НЭРҺЭН- ЖЭМЭС, НАРҺАН- МОДОН</a:t>
            </a:r>
          </a:p>
          <a:p>
            <a:r>
              <a:rPr lang="mn-MN" dirty="0" smtClean="0"/>
              <a:t>ЭЛИРХЭЙЛГЭ: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</a:rPr>
              <a:t>МЭХЭТЭЙ ҮНЭГЭН, АЙМХАЙ ШАНДАГАН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6" y="0"/>
            <a:ext cx="1322947" cy="6761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49" y="4724400"/>
            <a:ext cx="5173073" cy="1238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5325" y="60960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ХҮЙТЭН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600075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ХАЛУУН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170" y="989556"/>
            <a:ext cx="5035463" cy="24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07000"/>
              </a:lnSpc>
            </a:pPr>
            <a:r>
              <a:rPr lang="mn-MN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Оршуулгатай: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n-M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Толеор оршуулга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n-M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Тайлбарилга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33" y="720894"/>
            <a:ext cx="2025378" cy="1064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225" y="531759"/>
            <a:ext cx="1360858" cy="1639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0533">
            <a:off x="9133031" y="756701"/>
            <a:ext cx="1014741" cy="14142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39966" y="2803160"/>
            <a:ext cx="6477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yandex-sans"/>
              </a:rPr>
              <a:t>http://burlang.ru/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yandex-sans"/>
              </a:rPr>
              <a:t>https://uulen.gazeta-n1.ru/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yandex-sans"/>
              </a:rPr>
              <a:t>http://translate.academic.ru/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yandex-sans"/>
              </a:rPr>
              <a:t>https://www.primavista.ru/rus/market-news/samyj-polnyj-russko-buryatskij-on-lajn-slovar</a:t>
            </a:r>
            <a:endParaRPr lang="en-US" sz="2800" b="0" i="0" dirty="0">
              <a:solidFill>
                <a:schemeClr val="accent1">
                  <a:lumMod val="75000"/>
                </a:schemeClr>
              </a:solidFill>
              <a:effectLst/>
              <a:latin typeface="yandex-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86" y="0"/>
            <a:ext cx="1322947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Үгын </a:t>
            </a:r>
            <a:r>
              <a:rPr lang="ru-RU" dirty="0" err="1" smtClean="0"/>
              <a:t>нюуса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199" y="1771650"/>
            <a:ext cx="7850003" cy="306502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Нюуса</a:t>
            </a:r>
            <a:r>
              <a:rPr lang="ru-RU" dirty="0" smtClean="0"/>
              <a:t>» – </a:t>
            </a:r>
            <a:r>
              <a:rPr lang="ru-RU" dirty="0" err="1" smtClean="0"/>
              <a:t>хэдэн</a:t>
            </a:r>
            <a:r>
              <a:rPr lang="ru-RU" dirty="0" smtClean="0"/>
              <a:t> т</a:t>
            </a:r>
            <a:r>
              <a:rPr lang="mn-MN" dirty="0" smtClean="0"/>
              <a:t>үхэлэй ассо</a:t>
            </a:r>
            <a:r>
              <a:rPr lang="ru-RU" dirty="0" smtClean="0"/>
              <a:t>ц</a:t>
            </a:r>
            <a:r>
              <a:rPr lang="mn-MN" dirty="0" smtClean="0"/>
              <a:t>иа</a:t>
            </a:r>
            <a:r>
              <a:rPr lang="ru-RU" dirty="0" smtClean="0"/>
              <a:t>ц</a:t>
            </a:r>
            <a:r>
              <a:rPr lang="mn-MN" dirty="0" smtClean="0"/>
              <a:t>инууд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936932" y="3995803"/>
            <a:ext cx="978408" cy="288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993662">
            <a:off x="4348338" y="5192956"/>
            <a:ext cx="305810" cy="903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81403" y="617533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u="sng" dirty="0" smtClean="0"/>
              <a:t>ХАЛУУН</a:t>
            </a:r>
            <a:endParaRPr lang="ru-RU" b="1" u="sng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06746" y="5249229"/>
            <a:ext cx="762066" cy="6767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7204392" y="6126946"/>
            <a:ext cx="11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ШАРА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54236" y="3933173"/>
            <a:ext cx="87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ЗУН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5643">
            <a:off x="3827673" y="3829253"/>
            <a:ext cx="762066" cy="676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60426" y="3995803"/>
            <a:ext cx="100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ЭЛШЭ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47814">
            <a:off x="4061535" y="2689810"/>
            <a:ext cx="762066" cy="6767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60426" y="2658835"/>
            <a:ext cx="10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/>
              <a:t>ДУЛААН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59697">
            <a:off x="7067775" y="2677284"/>
            <a:ext cx="762066" cy="676715"/>
          </a:xfrm>
          <a:prstGeom prst="rect">
            <a:avLst/>
          </a:prstGeom>
        </p:spPr>
      </p:pic>
      <p:sp>
        <p:nvSpPr>
          <p:cNvPr id="24" name="Правая фигурная скобка 23"/>
          <p:cNvSpPr/>
          <p:nvPr/>
        </p:nvSpPr>
        <p:spPr>
          <a:xfrm>
            <a:off x="9169051" y="2519035"/>
            <a:ext cx="456126" cy="35334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20614" y="2998320"/>
            <a:ext cx="154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ДАЛАЙ</a:t>
            </a:r>
          </a:p>
          <a:p>
            <a:r>
              <a:rPr lang="mn-MN" b="1" dirty="0" smtClean="0"/>
              <a:t>АМАРАЛТА</a:t>
            </a:r>
          </a:p>
          <a:p>
            <a:r>
              <a:rPr lang="mn-MN" b="1" dirty="0" smtClean="0"/>
              <a:t>АЯНШАЛГА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054237" y="2658835"/>
            <a:ext cx="16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ТҮХЭРЕЭН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106025" y="5124450"/>
            <a:ext cx="1514475" cy="84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7" y="48985"/>
            <a:ext cx="1322947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81403" y="61753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ҺАРА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04392" y="6126946"/>
            <a:ext cx="11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ШАРА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20614" y="2998320"/>
            <a:ext cx="154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АМАРАЛТА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АЯНШАЛГА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55651" y="1155750"/>
            <a:ext cx="7060188" cy="4547519"/>
            <a:chOff x="2860426" y="2519035"/>
            <a:chExt cx="6814963" cy="353343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594" y="2998320"/>
              <a:ext cx="2047875" cy="2238375"/>
            </a:xfrm>
            <a:prstGeom prst="rect">
              <a:avLst/>
            </a:prstGeom>
          </p:spPr>
        </p:pic>
        <p:sp>
          <p:nvSpPr>
            <p:cNvPr id="11" name="Стрелка вправо 10"/>
            <p:cNvSpPr/>
            <p:nvPr/>
          </p:nvSpPr>
          <p:spPr>
            <a:xfrm>
              <a:off x="6936932" y="3995803"/>
              <a:ext cx="978408" cy="2880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 rot="2993662">
              <a:off x="4348338" y="5192956"/>
              <a:ext cx="305810" cy="9032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706746" y="5249229"/>
              <a:ext cx="762066" cy="6767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54236" y="3933173"/>
              <a:ext cx="87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ЗУН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35643">
              <a:off x="3827673" y="3829253"/>
              <a:ext cx="762066" cy="67671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60426" y="3995803"/>
              <a:ext cx="1002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ЭЛШЭ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047814">
              <a:off x="4061535" y="2689810"/>
              <a:ext cx="762066" cy="6767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860426" y="2658835"/>
              <a:ext cx="1016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ДУЛААН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459697">
              <a:off x="7067775" y="2677284"/>
              <a:ext cx="762066" cy="676715"/>
            </a:xfrm>
            <a:prstGeom prst="rect">
              <a:avLst/>
            </a:prstGeom>
          </p:spPr>
        </p:pic>
        <p:sp>
          <p:nvSpPr>
            <p:cNvPr id="24" name="Правая фигурная скобка 23"/>
            <p:cNvSpPr/>
            <p:nvPr/>
          </p:nvSpPr>
          <p:spPr>
            <a:xfrm>
              <a:off x="9169051" y="2519035"/>
              <a:ext cx="456126" cy="353343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54237" y="2658835"/>
              <a:ext cx="162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ТҮХЭРЕЭН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106025" y="5124450"/>
            <a:ext cx="1514475" cy="84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7" y="48985"/>
            <a:ext cx="1322947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6B9B6F2-13DD-4796-81AD-C2ED7C8DA42F}"/>
              </a:ext>
            </a:extLst>
          </p:cNvPr>
          <p:cNvSpPr/>
          <p:nvPr/>
        </p:nvSpPr>
        <p:spPr>
          <a:xfrm>
            <a:off x="1888178" y="403761"/>
            <a:ext cx="9417132" cy="602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 </a:t>
            </a: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Шэнэ үгэнүүдые хэлэлгэ соогоо </a:t>
            </a:r>
            <a:r>
              <a:rPr lang="mn-M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һорилго</a:t>
            </a:r>
            <a:endParaRPr lang="ru-RU" sz="3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холбуулал зохеохо, үзэг ба үгэ хүсэлдүүлхэ, үлүү үгэ олохо, асуудалда харюусаха, үгүүлэл зүбшөөхэ ба 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буруушааха,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зүб </a:t>
            </a: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үгэ шэлэхэ)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Хэлэлгын </a:t>
            </a:r>
            <a:r>
              <a:rPr lang="mn-M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хэб</a:t>
            </a:r>
            <a:r>
              <a:rPr lang="ru-RU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Минии </a:t>
            </a:r>
            <a:r>
              <a:rPr lang="mn-M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һанахада, .....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........, юундэб гэхэдэ......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 зүбшөөнэб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 буруу.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6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164" y="404735"/>
            <a:ext cx="40773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n-MN" sz="54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Наадаябди!!!</a:t>
            </a:r>
            <a:endParaRPr lang="ru-RU" sz="5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4" y="1785989"/>
            <a:ext cx="6760564" cy="4554849"/>
          </a:xfrm>
        </p:spPr>
      </p:pic>
    </p:spTree>
    <p:extLst>
      <p:ext uri="{BB962C8B-B14F-4D97-AF65-F5344CB8AC3E}">
        <p14:creationId xmlns:p14="http://schemas.microsoft.com/office/powerpoint/2010/main" val="21560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ловесная дуэль  анимац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77" y="5387574"/>
            <a:ext cx="2584123" cy="14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3AFAB-54A0-4305-A317-BD4A85B4A271}"/>
              </a:ext>
            </a:extLst>
          </p:cNvPr>
          <p:cNvSpPr/>
          <p:nvPr/>
        </p:nvSpPr>
        <p:spPr>
          <a:xfrm>
            <a:off x="1828801" y="220724"/>
            <a:ext cx="992777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Үгын нөөсэ хэлэлгэ соогоо хэрэглэлгэ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диалог, монолог, полилог). 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2120347" y="2557669"/>
            <a:ext cx="9233453" cy="3619293"/>
          </a:xfrm>
        </p:spPr>
        <p:txBody>
          <a:bodyPr>
            <a:normAutofit fontScale="85000" lnSpcReduction="20000"/>
          </a:bodyPr>
          <a:lstStyle/>
          <a:p>
            <a:pPr marL="45720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mn-MN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2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ндалдаан</a:t>
            </a:r>
            <a:r>
              <a:rPr lang="mn-MN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гэжэ арга шэнэ үгэнүүдөө бэхижүүлэн  хэрэглэхэдэ ба эдэбхижүүлхэдэ һонин.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457200">
              <a:lnSpc>
                <a:spcPct val="107000"/>
              </a:lnSpc>
              <a:spcBef>
                <a:spcPts val="0"/>
              </a:spcBef>
            </a:pP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һурагшад хабаадана, бэшэн секундант </a:t>
            </a: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болоно.</a:t>
            </a:r>
          </a:p>
          <a:p>
            <a:pPr marL="914400" lvl="0" indent="-457200">
              <a:lnSpc>
                <a:spcPct val="107000"/>
              </a:lnSpc>
              <a:spcBef>
                <a:spcPts val="0"/>
              </a:spcBef>
            </a:pP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Секундат </a:t>
            </a: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үгүүлэлэй гол бодол дамжуулга шалгана,  саг ба зүб харюу шалгана. Секундант сэдэб дурадхана. </a:t>
            </a:r>
            <a:endParaRPr lang="mn-MN" sz="3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457200">
              <a:lnSpc>
                <a:spcPct val="107000"/>
              </a:lnSpc>
              <a:spcBef>
                <a:spcPts val="0"/>
              </a:spcBef>
            </a:pP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Жээрэбээр </a:t>
            </a: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хэн эхилхэб </a:t>
            </a: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элирүүлэгдэнэ. </a:t>
            </a:r>
          </a:p>
          <a:p>
            <a:pPr marL="914400" lvl="0" indent="-457200">
              <a:lnSpc>
                <a:spcPct val="107000"/>
              </a:lnSpc>
              <a:spcBef>
                <a:spcPts val="0"/>
              </a:spcBef>
            </a:pP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Хэн </a:t>
            </a: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һүүлшын мэдүүлэл зохеоноб, тэрэ илана. </a:t>
            </a:r>
            <a:endParaRPr lang="mn-MN" sz="3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>
              <a:lnSpc>
                <a:spcPct val="107000"/>
              </a:lnSpc>
              <a:spcBef>
                <a:spcPts val="0"/>
              </a:spcBef>
            </a:pP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Алдуу </a:t>
            </a: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гаргабал, удаан дүүргэбэл </a:t>
            </a:r>
            <a:r>
              <a:rPr lang="mn-MN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шархатаһан болоно. 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mn-M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371" y="916916"/>
            <a:ext cx="1849511" cy="12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13077"/>
              </p:ext>
            </p:extLst>
          </p:nvPr>
        </p:nvGraphicFramePr>
        <p:xfrm>
          <a:off x="497174" y="176224"/>
          <a:ext cx="11420007" cy="6371109"/>
        </p:xfrm>
        <a:graphic>
          <a:graphicData uri="http://schemas.openxmlformats.org/drawingml/2006/table">
            <a:tbl>
              <a:tblPr firstRow="1" firstCol="1" bandRow="1"/>
              <a:tblGrid>
                <a:gridCol w="2418426">
                  <a:extLst>
                    <a:ext uri="{9D8B030D-6E8A-4147-A177-3AD203B41FA5}">
                      <a16:colId xmlns:a16="http://schemas.microsoft.com/office/drawing/2014/main" xmlns="" val="3750988019"/>
                    </a:ext>
                  </a:extLst>
                </a:gridCol>
                <a:gridCol w="2252227">
                  <a:extLst>
                    <a:ext uri="{9D8B030D-6E8A-4147-A177-3AD203B41FA5}">
                      <a16:colId xmlns:a16="http://schemas.microsoft.com/office/drawing/2014/main" xmlns="" val="2175519606"/>
                    </a:ext>
                  </a:extLst>
                </a:gridCol>
                <a:gridCol w="2254673">
                  <a:extLst>
                    <a:ext uri="{9D8B030D-6E8A-4147-A177-3AD203B41FA5}">
                      <a16:colId xmlns:a16="http://schemas.microsoft.com/office/drawing/2014/main" xmlns="" val="1571648413"/>
                    </a:ext>
                  </a:extLst>
                </a:gridCol>
                <a:gridCol w="2259561">
                  <a:extLst>
                    <a:ext uri="{9D8B030D-6E8A-4147-A177-3AD203B41FA5}">
                      <a16:colId xmlns:a16="http://schemas.microsoft.com/office/drawing/2014/main" xmlns="" val="2632799463"/>
                    </a:ext>
                  </a:extLst>
                </a:gridCol>
                <a:gridCol w="2235120">
                  <a:extLst>
                    <a:ext uri="{9D8B030D-6E8A-4147-A177-3AD203B41FA5}">
                      <a16:colId xmlns:a16="http://schemas.microsoft.com/office/drawing/2014/main" xmlns="" val="2992327935"/>
                    </a:ext>
                  </a:extLst>
                </a:gridCol>
              </a:tblGrid>
              <a:tr h="61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Шалгалтын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янзанууд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Уридшалһан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(предварительный) 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Үргэлжэлһэн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(тек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ущ</a:t>
                      </a: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ий)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Саг</a:t>
                      </a:r>
                      <a:r>
                        <a:rPr lang="mn-MN" sz="16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зуурын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промежутичный</a:t>
                      </a: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Дүн гаргалгын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(итоговый)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6438067"/>
                  </a:ext>
                </a:extLst>
              </a:tr>
              <a:tr h="74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Үүргэ (уялга)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Түхэлөөрөө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464271"/>
                  </a:ext>
                </a:extLst>
              </a:tr>
              <a:tr h="184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Бэеэ даанги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Тестнүүд,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Ребус, кроссворд, тест, диктант, хоргодоһон үзэгүүд, тайлбарилга, заһабари, үгэ бэдэрэлгэ, гурбадахи үлүү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Ребус, кроссворд, тест, диктант, хоргодоһон үзэгүүд, тайлбарилга, заһабари, үгэ бэдэрэлгэ, гурбадахи үлүү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Тест, диктант, заһабари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360441"/>
                  </a:ext>
                </a:extLst>
              </a:tr>
              <a:tr h="98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ронтальна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Буруу зураг, лото, һалбариин асуудал, Шэдитэ абдар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Буруу зураг, лото, һалбариин асуудал, Шэдитэ абдар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832543"/>
                  </a:ext>
                </a:extLst>
              </a:tr>
              <a:tr h="1289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mn-MN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үлэгөөр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Һуудалнууд, Дүхэриг, Домино,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Мозаика, Үгын урилдаан, һүүлшын үгэ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Һуудалнууд, Дүхэриг, Домино,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Мозаика, Үгын урилдаан, һүүлшын үгэ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236584"/>
                  </a:ext>
                </a:extLst>
              </a:tr>
              <a:tr h="4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Хоер хоероороо 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Домино, Ребус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Домино, Ребус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812786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735501" y="1723815"/>
            <a:ext cx="24225691" cy="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3774059-D1EA-467D-A60F-6D114B653965}"/>
              </a:ext>
            </a:extLst>
          </p:cNvPr>
          <p:cNvSpPr/>
          <p:nvPr/>
        </p:nvSpPr>
        <p:spPr>
          <a:xfrm>
            <a:off x="1698171" y="1"/>
            <a:ext cx="1031965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457976" y="3060612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5950" y="495300"/>
            <a:ext cx="9467850" cy="1195388"/>
          </a:xfrm>
        </p:spPr>
        <p:txBody>
          <a:bodyPr>
            <a:normAutofit fontScale="90000"/>
          </a:bodyPr>
          <a:lstStyle/>
          <a:p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Үгын нөөсэ баяжуулгада һургаха эдэбхитэй онол </a:t>
            </a: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аргануудай </a:t>
            </a:r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үрэ </a:t>
            </a: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66926" y="1924050"/>
            <a:ext cx="9286874" cy="4252913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Үхибүүдэй </a:t>
            </a:r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наһандань </a:t>
            </a: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тааруу </a:t>
            </a:r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оршон байдал </a:t>
            </a: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тогтооно;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Үхибүүдэй </a:t>
            </a:r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анхарал, </a:t>
            </a: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һонирхол дээшэлнэ;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һанажа абаха арга, хадуужа абаха дадал дээшэлэгдэнэ. </a:t>
            </a:r>
            <a:endParaRPr lang="mn-MN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Бэеэ даанги ажал дээшэлэгдэнэ.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Олон шэнэ үгэнүүдые һанажа абана.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Хэлэлгэ баяжуулна, зохёожо һурана.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mn-M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Бүхы һурагшад эдэбхитэй хабаадана.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mn-MN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mn-MN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mn-MN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mn-MN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67" y="429204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17" y="720118"/>
            <a:ext cx="3084977" cy="2098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839" y="1323124"/>
            <a:ext cx="2876159" cy="2143646"/>
          </a:xfrm>
          <a:prstGeom prst="rect">
            <a:avLst/>
          </a:prstGeom>
        </p:spPr>
      </p:pic>
      <p:pic>
        <p:nvPicPr>
          <p:cNvPr id="2052" name="Picture 4" descr="Картинки по запросу приветств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23" y="1597648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513" y="3874124"/>
            <a:ext cx="2680812" cy="2008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512" y="3625851"/>
            <a:ext cx="2978976" cy="1993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51" y="0"/>
            <a:ext cx="1322947" cy="6761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691" y="160552"/>
            <a:ext cx="1984601" cy="14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82" y="820345"/>
            <a:ext cx="2552700" cy="179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671" y="578828"/>
            <a:ext cx="2466975" cy="1847850"/>
          </a:xfrm>
          <a:prstGeom prst="rect">
            <a:avLst/>
          </a:prstGeom>
        </p:spPr>
      </p:pic>
      <p:pic>
        <p:nvPicPr>
          <p:cNvPr id="1026" name="Picture 2" descr="Картинки по запросу язык мой вра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89" y="702652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382" y="3585704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141" y="3442830"/>
            <a:ext cx="2776824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521" y="344282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" y="96950"/>
            <a:ext cx="1322947" cy="67610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6742" y="2407013"/>
            <a:ext cx="98606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n-M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Хэлэлгын нөөсэ баяжуулгын </a:t>
            </a:r>
          </a:p>
          <a:p>
            <a:pPr algn="ctr"/>
            <a:r>
              <a:rPr lang="mn-M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эдэбхитэй онол арганууд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4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125047-39DA-47D8-BEE2-3FE5F13BCA7E}"/>
              </a:ext>
            </a:extLst>
          </p:cNvPr>
          <p:cNvSpPr/>
          <p:nvPr/>
        </p:nvSpPr>
        <p:spPr>
          <a:xfrm>
            <a:off x="1668543" y="368135"/>
            <a:ext cx="10313659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орилгонууд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урагшадай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үгын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нөөсэлгые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шэнэ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үгэнүүдээр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үдэр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бүри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баяжуулангаа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хэлэлгэ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соонь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хэрэглүүлжэ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ургаха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урагшадай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хэлые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хүгжөөхэ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айжаруулха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баяжуулха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зорилготойгоор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хэгдэхэ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хүдэлмэри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бүхэн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тэдэнэй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ухаан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бодолые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хүгжөөхэ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гэ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үүргэ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дүүргэхэ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отой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Багшын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хэлэлгэ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тон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жэшээ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болохо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отой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Yхибүүдые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асуудалнуудта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зүб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харюу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үгүүлжэ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ургаха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эли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тодоор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зүбөөр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хэлэхэ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шадабаритай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болгохо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4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7A9659-E4B0-4592-86CA-6D898141CC05}"/>
              </a:ext>
            </a:extLst>
          </p:cNvPr>
          <p:cNvSpPr/>
          <p:nvPr/>
        </p:nvSpPr>
        <p:spPr>
          <a:xfrm>
            <a:off x="1995055" y="1187532"/>
            <a:ext cx="9524010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mn-M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Лексикэ дээрэ хүдэлхэ шатанууд</a:t>
            </a:r>
            <a:r>
              <a:rPr lang="mn-M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Шэнэ үгэтэй 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танилсалга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энэ </a:t>
            </a: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үгэнүүдые хэлэлгэ соогоо 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һорилго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түрүүшын бэхэжүүлгэ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</a:t>
            </a:r>
            <a:r>
              <a:rPr lang="mn-MN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энэ </a:t>
            </a:r>
            <a:r>
              <a:rPr lang="mn-M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үгэнүүдые хэлэлгэ соогоо хэрэглэлгэ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690688"/>
            <a:ext cx="2914650" cy="34652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b="1" dirty="0" smtClean="0"/>
              <a:t>БИДЭ ХАДУУЖА АБАНАБДИ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133599"/>
            <a:ext cx="40576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n-MN" dirty="0" smtClean="0"/>
              <a:t>УНШАХАДАА (10%)</a:t>
            </a:r>
          </a:p>
          <a:p>
            <a:pPr>
              <a:lnSpc>
                <a:spcPct val="150000"/>
              </a:lnSpc>
            </a:pPr>
            <a:r>
              <a:rPr lang="mn-MN" dirty="0" smtClean="0"/>
              <a:t>ШАГНАХАДАА (20%)</a:t>
            </a:r>
          </a:p>
          <a:p>
            <a:pPr>
              <a:lnSpc>
                <a:spcPct val="150000"/>
              </a:lnSpc>
            </a:pPr>
            <a:r>
              <a:rPr lang="mn-MN" dirty="0" smtClean="0"/>
              <a:t>ХАРАХАДАА (30%)</a:t>
            </a:r>
          </a:p>
          <a:p>
            <a:pPr>
              <a:lnSpc>
                <a:spcPct val="150000"/>
              </a:lnSpc>
            </a:pPr>
            <a:r>
              <a:rPr lang="mn-MN" dirty="0" smtClean="0"/>
              <a:t>ХАРАХАДАА БА ШАГНАХАДАА (70%)</a:t>
            </a:r>
          </a:p>
          <a:p>
            <a:pPr>
              <a:lnSpc>
                <a:spcPct val="150000"/>
              </a:lnSpc>
            </a:pPr>
            <a:r>
              <a:rPr lang="mn-MN" dirty="0" smtClean="0"/>
              <a:t>ӨӨРӨӨ ХЭХЭДЭЭ (90%)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6" y="42801"/>
            <a:ext cx="1322947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5F60C0E-6AF6-41FF-9033-73B2DFAEBB21}"/>
              </a:ext>
            </a:extLst>
          </p:cNvPr>
          <p:cNvSpPr/>
          <p:nvPr/>
        </p:nvSpPr>
        <p:spPr>
          <a:xfrm>
            <a:off x="2045616" y="220724"/>
            <a:ext cx="9639704" cy="700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Үгын нөөсэ дээрэ хүдэлхын  </a:t>
            </a: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заабари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n-M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Шэнэ үгэнүүдые толи соогоо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бэшэхэ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Шангаар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уншаха,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тиигээд </a:t>
            </a: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аман соогоо таба дахин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дабтаха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Шэнэ үгын оршуулга  хадуун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абаха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Толи соогоо нэгэ талыень хаагаад “үгэ” уншаха, һүүлдэ нүгөө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талы</a:t>
            </a: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ень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Толи хэрэглэнгүй үгэнүүдые оршуулха.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Дэбтэр соогоо хадуун абаһан шэнэ үгэнүүдые </a:t>
            </a:r>
            <a:r>
              <a:rPr lang="mn-MN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бэшэхэ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Шэнэ үгэнүүдтэй холбуулал, мэдүүлэл зохеохо.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1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C54DAB-A85D-48AD-8D1D-D2D862CA1EE1}"/>
              </a:ext>
            </a:extLst>
          </p:cNvPr>
          <p:cNvSpPr/>
          <p:nvPr/>
        </p:nvSpPr>
        <p:spPr>
          <a:xfrm>
            <a:off x="2014848" y="1347159"/>
            <a:ext cx="8523238" cy="283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mn-M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Танилсалга </a:t>
            </a:r>
            <a:r>
              <a:rPr lang="mn-MN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mn-M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Оршуулалтагүй: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n-M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Юумэ харуулалга – эндэ харана ба шагнана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n-M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Нюур </a:t>
            </a:r>
            <a:r>
              <a:rPr lang="mn-M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шарайгаараа, бэеэрээ харуулалга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mn-M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Адли </a:t>
            </a:r>
            <a:r>
              <a:rPr lang="mn-M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 харша удхатай үгэнүүд.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76250"/>
          <a:stretch/>
        </p:blipFill>
        <p:spPr bwMode="auto">
          <a:xfrm rot="16200000">
            <a:off x="-2329989" y="2938773"/>
            <a:ext cx="6444209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AutoShape 2" descr="Картинки по запросу буряад хэлэнэй т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456</Words>
  <Application>Microsoft Office PowerPoint</Application>
  <PresentationFormat>Произвольный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БИДЭ ХАДУУЖА АБАНАБДИ</vt:lpstr>
      <vt:lpstr>Презентация PowerPoint</vt:lpstr>
      <vt:lpstr>Презентация PowerPoint</vt:lpstr>
      <vt:lpstr>ОНОЛ АРГАНУУД:</vt:lpstr>
      <vt:lpstr>Презентация PowerPoint</vt:lpstr>
      <vt:lpstr>Үгын нюуса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Үгын нөөсэ баяжуулгада һургаха эдэбхитэй онол аргануудай үрэ дүн: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2019-11-18T16:51:47Z</dcterms:created>
  <dcterms:modified xsi:type="dcterms:W3CDTF">2023-03-14T16:47:18Z</dcterms:modified>
</cp:coreProperties>
</file>